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57.png" ContentType="image/png"/>
  <Override PartName="/ppt/media/image5.wmf" ContentType="image/x-wmf"/>
  <Override PartName="/ppt/media/image56.png" ContentType="image/png"/>
  <Override PartName="/ppt/media/image4.wmf" ContentType="image/x-wmf"/>
  <Override PartName="/ppt/media/image55.png" ContentType="image/png"/>
  <Override PartName="/ppt/media/image3.wmf" ContentType="image/x-wmf"/>
  <Override PartName="/ppt/media/image54.png" ContentType="image/png"/>
  <Override PartName="/ppt/media/image11.wmf" ContentType="image/x-wmf"/>
  <Override PartName="/ppt/media/image53.png" ContentType="image/png"/>
  <Override PartName="/ppt/media/image10.wmf" ContentType="image/x-wmf"/>
  <Override PartName="/ppt/media/image1.wmf" ContentType="image/x-wmf"/>
  <Override PartName="/ppt/media/image52.png" ContentType="image/png"/>
  <Override PartName="/ppt/media/image51.png" ContentType="image/png"/>
  <Override PartName="/ppt/media/image2.png" ContentType="image/png"/>
  <Override PartName="/ppt/media/image3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0.wmf" ContentType="image/x-wmf"/>
  <Override PartName="/ppt/media/image63.png" ContentType="image/png"/>
  <Override PartName="/ppt/media/image19.wmf" ContentType="image/x-wmf"/>
  <Override PartName="/ppt/media/image21.png" ContentType="image/png"/>
  <Override PartName="/ppt/media/image22.png" ContentType="image/png"/>
  <Override PartName="/ppt/media/image72.png" ContentType="image/png"/>
  <Override PartName="/ppt/media/image23.png" ContentType="image/png"/>
  <Override PartName="/ppt/media/image60.png" ContentType="image/png"/>
  <Override PartName="/ppt/media/image71.png" ContentType="image/png"/>
  <Override PartName="/ppt/media/image29.png" ContentType="image/png"/>
  <Override PartName="/ppt/media/image69.png" ContentType="image/png"/>
  <Override PartName="/ppt/media/image32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62.png" ContentType="image/png"/>
  <Override PartName="/ppt/media/image24.png" ContentType="image/png"/>
  <Override PartName="/ppt/media/image61.png" ContentType="image/png"/>
  <Override PartName="/ppt/media/image58.png" ContentType="image/png"/>
  <Override PartName="/ppt/media/image6.wmf" ContentType="image/x-wmf"/>
  <Override PartName="/ppt/media/image40.png" ContentType="image/png"/>
  <Override PartName="/ppt/media/image25.png" ContentType="image/png"/>
  <Override PartName="/ppt/media/image59.png" ContentType="image/png"/>
  <Override PartName="/ppt/media/image7.wmf" ContentType="image/x-wmf"/>
  <Override PartName="/ppt/media/image41.png" ContentType="image/png"/>
  <Override PartName="/ppt/media/image26.png" ContentType="image/png"/>
  <Override PartName="/ppt/media/image50.png" ContentType="image/png"/>
  <Override PartName="/ppt/media/image8.wmf" ContentType="image/x-wmf"/>
  <Override PartName="/ppt/media/image42.png" ContentType="image/png"/>
  <Override PartName="/ppt/media/image18.png" ContentType="image/png"/>
  <Override PartName="/ppt/media/image12.jpeg" ContentType="image/jpeg"/>
  <Override PartName="/ppt/media/image9.png" ContentType="image/png"/>
  <Override PartName="/ppt/media/image13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A0E5A0-1E38-4CF9-8E72-6D210EFE04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9B18B3-F48D-4B1D-B8B1-5888AD3A145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52C5A2B-1219-4F41-823F-4A4FE9CA0E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5D3F24-C825-4B37-9B42-127E2EB2EA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6737CFB-6F1A-4C03-B6AB-54FCB5E0A9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2CC623D-AD68-4790-923A-D20BA3A614BE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FA7205-981B-44AB-BCC1-99405FBB89C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BEE301F-FA6B-464E-8110-7928D85D1530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86BD8F-70F5-4CBA-9015-6372548706B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F689E8-8161-4B21-8230-79F5153AEEE9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"/>
          <p:cNvSpPr/>
          <p:nvPr/>
        </p:nvSpPr>
        <p:spPr>
          <a:xfrm>
            <a:off x="4640400" y="299880"/>
            <a:ext cx="244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  <a:ea typeface="DejaVu Sans"/>
              </a:rPr>
              <a:t>DC Microgrid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1"/>
          <a:stretch/>
        </p:blipFill>
        <p:spPr>
          <a:xfrm>
            <a:off x="0" y="10731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3971880" y="2467080"/>
            <a:ext cx="4245840" cy="31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4" descr=""/>
          <p:cNvPicPr/>
          <p:nvPr/>
        </p:nvPicPr>
        <p:blipFill>
          <a:blip r:embed="rId1"/>
          <a:stretch/>
        </p:blipFill>
        <p:spPr>
          <a:xfrm>
            <a:off x="3629160" y="2514600"/>
            <a:ext cx="4245840" cy="317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8" descr=""/>
          <p:cNvPicPr/>
          <p:nvPr/>
        </p:nvPicPr>
        <p:blipFill>
          <a:blip r:embed="rId1"/>
          <a:stretch/>
        </p:blipFill>
        <p:spPr>
          <a:xfrm>
            <a:off x="2057400" y="685800"/>
            <a:ext cx="7999200" cy="6314760"/>
          </a:xfrm>
          <a:prstGeom prst="rect">
            <a:avLst/>
          </a:prstGeom>
          <a:ln w="0">
            <a:noFill/>
          </a:ln>
        </p:spPr>
      </p:pic>
      <p:sp>
        <p:nvSpPr>
          <p:cNvPr id="59" name="TextBox 89"/>
          <p:cNvSpPr/>
          <p:nvPr/>
        </p:nvSpPr>
        <p:spPr>
          <a:xfrm>
            <a:off x="511200" y="228600"/>
            <a:ext cx="657360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piVals = P_DG + deltaP_DG * rand(1, numOfDGs) - 1/2 * deltaP_DG;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plVals = P_Line + deltaP_Line * rand(1, numOfLines) - 1/2 * deltaP_Line;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Rectangle 90"/>
          <p:cNvSpPr/>
          <p:nvPr/>
        </p:nvSpPr>
        <p:spPr>
          <a:xfrm rot="21535200">
            <a:off x="5402880" y="3050640"/>
            <a:ext cx="383400" cy="334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95" descr=""/>
          <p:cNvPicPr/>
          <p:nvPr/>
        </p:nvPicPr>
        <p:blipFill>
          <a:blip r:embed="rId1"/>
          <a:stretch/>
        </p:blipFill>
        <p:spPr>
          <a:xfrm>
            <a:off x="7027920" y="360"/>
            <a:ext cx="4628880" cy="685584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96" descr=""/>
          <p:cNvPicPr/>
          <p:nvPr/>
        </p:nvPicPr>
        <p:blipFill>
          <a:blip r:embed="rId2"/>
          <a:stretch/>
        </p:blipFill>
        <p:spPr>
          <a:xfrm>
            <a:off x="238320" y="53640"/>
            <a:ext cx="5246280" cy="306720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97" descr=""/>
          <p:cNvPicPr/>
          <p:nvPr/>
        </p:nvPicPr>
        <p:blipFill>
          <a:blip r:embed="rId3"/>
          <a:stretch/>
        </p:blipFill>
        <p:spPr>
          <a:xfrm>
            <a:off x="85320" y="3019680"/>
            <a:ext cx="5399280" cy="269352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98" descr=""/>
          <p:cNvPicPr/>
          <p:nvPr/>
        </p:nvPicPr>
        <p:blipFill>
          <a:blip r:embed="rId4"/>
          <a:stretch/>
        </p:blipFill>
        <p:spPr>
          <a:xfrm>
            <a:off x="152640" y="5715000"/>
            <a:ext cx="6246360" cy="138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3" descr=""/>
          <p:cNvPicPr/>
          <p:nvPr/>
        </p:nvPicPr>
        <p:blipFill>
          <a:blip r:embed="rId1"/>
          <a:stretch/>
        </p:blipFill>
        <p:spPr>
          <a:xfrm>
            <a:off x="-95400" y="115884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Picture 5" descr=""/>
          <p:cNvPicPr/>
          <p:nvPr/>
        </p:nvPicPr>
        <p:blipFill>
          <a:blip r:embed="rId1"/>
          <a:stretch/>
        </p:blipFill>
        <p:spPr>
          <a:xfrm>
            <a:off x="0" y="123300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495720" y="1371600"/>
            <a:ext cx="5446440" cy="430344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7086600" y="1867320"/>
            <a:ext cx="5446440" cy="43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924720" y="1828800"/>
            <a:ext cx="5446440" cy="430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2514600" y="330120"/>
            <a:ext cx="58201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4343400" y="630720"/>
            <a:ext cx="62344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5282640" y="91440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81360" y="0"/>
            <a:ext cx="4032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2747520" cy="228492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3195360" y="1600200"/>
            <a:ext cx="2747160" cy="22849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9144000" y="151128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457200" y="1600200"/>
            <a:ext cx="2625480" cy="218376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228600" y="4191480"/>
            <a:ext cx="2929680" cy="243684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6"/>
          <a:stretch/>
        </p:blipFill>
        <p:spPr>
          <a:xfrm rot="15000">
            <a:off x="9257760" y="4120920"/>
            <a:ext cx="2850480" cy="237096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7"/>
          <a:stretch/>
        </p:blipFill>
        <p:spPr>
          <a:xfrm>
            <a:off x="6167160" y="4114800"/>
            <a:ext cx="2747160" cy="228492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8"/>
          <a:stretch/>
        </p:blipFill>
        <p:spPr>
          <a:xfrm>
            <a:off x="3200400" y="4254480"/>
            <a:ext cx="2579040" cy="214524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9"/>
          <a:stretch/>
        </p:blipFill>
        <p:spPr>
          <a:xfrm>
            <a:off x="7086600" y="2348640"/>
            <a:ext cx="1847160" cy="153648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0"/>
          <a:stretch/>
        </p:blipFill>
        <p:spPr>
          <a:xfrm>
            <a:off x="7543800" y="5106960"/>
            <a:ext cx="1554480" cy="129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Picture 4" descr=""/>
          <p:cNvPicPr/>
          <p:nvPr/>
        </p:nvPicPr>
        <p:blipFill>
          <a:blip r:embed="rId1"/>
          <a:stretch/>
        </p:blipFill>
        <p:spPr>
          <a:xfrm>
            <a:off x="-305640" y="102780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2514600" y="330120"/>
            <a:ext cx="58201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4343400" y="630720"/>
            <a:ext cx="62344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5282640" y="91440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652480" y="4042440"/>
            <a:ext cx="3290040" cy="288396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754960" y="4114800"/>
            <a:ext cx="3387960" cy="28116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9144000" y="1270080"/>
            <a:ext cx="3047040" cy="26478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5943600" y="1338120"/>
            <a:ext cx="2970720" cy="254700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2971800" y="1303920"/>
            <a:ext cx="2970720" cy="258120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6"/>
          <a:stretch/>
        </p:blipFill>
        <p:spPr>
          <a:xfrm>
            <a:off x="0" y="1303560"/>
            <a:ext cx="2970720" cy="258156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1360" y="0"/>
            <a:ext cx="4032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" y="4572000"/>
            <a:ext cx="13867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Zoomed in: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915400" y="137160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8915400" y="4114800"/>
            <a:ext cx="2793240" cy="232344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4800600" y="914400"/>
            <a:ext cx="7473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114800" y="558720"/>
            <a:ext cx="63716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5943600" y="3661560"/>
            <a:ext cx="2742120" cy="228096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5943600" y="128268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2971800" y="1270080"/>
            <a:ext cx="2742120" cy="228096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2743200" y="203040"/>
            <a:ext cx="54086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6"/>
          <a:stretch/>
        </p:blipFill>
        <p:spPr>
          <a:xfrm>
            <a:off x="2971800" y="3657600"/>
            <a:ext cx="2747160" cy="228492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261360" y="0"/>
            <a:ext cx="4995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7"/>
          <a:stretch/>
        </p:blipFill>
        <p:spPr>
          <a:xfrm>
            <a:off x="221040" y="4114800"/>
            <a:ext cx="2749680" cy="228708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8"/>
          <a:stretch/>
        </p:blipFill>
        <p:spPr>
          <a:xfrm>
            <a:off x="0" y="1371600"/>
            <a:ext cx="2742120" cy="228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193200" y="1371600"/>
            <a:ext cx="2955960" cy="243684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4800600" y="101592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3657600" y="660240"/>
            <a:ext cx="59587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61360" y="0"/>
            <a:ext cx="4995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3199320" cy="251100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2041200" y="355680"/>
            <a:ext cx="595872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6172200" y="1379520"/>
            <a:ext cx="3053520" cy="253980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9220320" y="1448280"/>
            <a:ext cx="2970720" cy="236124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5"/>
          <a:stretch/>
        </p:blipFill>
        <p:spPr>
          <a:xfrm>
            <a:off x="9372600" y="4515480"/>
            <a:ext cx="2970720" cy="234144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6"/>
          <a:stretch/>
        </p:blipFill>
        <p:spPr>
          <a:xfrm>
            <a:off x="6287040" y="4343400"/>
            <a:ext cx="2932200" cy="243900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3200400" y="4343400"/>
            <a:ext cx="2932200" cy="243900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0" y="4343400"/>
            <a:ext cx="2742120" cy="240804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-2671920" y="2514600"/>
            <a:ext cx="2747160" cy="228492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75960" y="3944520"/>
            <a:ext cx="2209320" cy="8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With Con8New: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2000" y="914400"/>
            <a:ext cx="3656880" cy="289440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253800" y="10188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9301320" y="0"/>
            <a:ext cx="28137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0.01;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8314920" y="914400"/>
            <a:ext cx="3571560" cy="297108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4368600" y="55908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8573040" y="4076280"/>
            <a:ext cx="3618360" cy="300960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10515600" y="3519360"/>
            <a:ext cx="273276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4572000" y="4114800"/>
            <a:ext cx="3656880" cy="290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8520" y="1600200"/>
            <a:ext cx="4304160" cy="358020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381920" y="1600200"/>
            <a:ext cx="4304160" cy="358020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8734680" y="1828800"/>
            <a:ext cx="3609000" cy="2713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-790200" y="1169640"/>
            <a:ext cx="4675680" cy="351360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1143000" y="26640"/>
            <a:ext cx="1935720" cy="55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 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114800" y="686160"/>
            <a:ext cx="4723200" cy="411372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6400800" y="8244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143360" y="27000"/>
            <a:ext cx="1696320" cy="86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8992080" y="686160"/>
            <a:ext cx="4723200" cy="41137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9601200" y="0"/>
            <a:ext cx="9770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Mat_6,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6400800" y="5656320"/>
            <a:ext cx="4675680" cy="351360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7209360" y="494388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220;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1991160" y="5741640"/>
            <a:ext cx="4180320" cy="338976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2637360" y="505584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2.2;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6"/>
          <a:stretch/>
        </p:blipFill>
        <p:spPr>
          <a:xfrm>
            <a:off x="11554200" y="2200680"/>
            <a:ext cx="4676040" cy="351396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7"/>
          <a:stretch/>
        </p:blipFill>
        <p:spPr>
          <a:xfrm>
            <a:off x="5029200" y="1828800"/>
            <a:ext cx="4676040" cy="3513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5403600" y="1037160"/>
            <a:ext cx="2597400" cy="262044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5486400" y="457200"/>
            <a:ext cx="105084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Rl = 10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C0 = 2.2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" descr=""/>
          <p:cNvPicPr/>
          <p:nvPr/>
        </p:nvPicPr>
        <p:blipFill>
          <a:blip r:embed="rId2"/>
          <a:stretch/>
        </p:blipFill>
        <p:spPr>
          <a:xfrm>
            <a:off x="44280" y="906840"/>
            <a:ext cx="2927520" cy="275076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3"/>
          <a:stretch/>
        </p:blipFill>
        <p:spPr>
          <a:xfrm>
            <a:off x="228600" y="3657600"/>
            <a:ext cx="2895120" cy="218088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4"/>
          <a:stretch/>
        </p:blipFill>
        <p:spPr>
          <a:xfrm>
            <a:off x="5486400" y="3762720"/>
            <a:ext cx="2895120" cy="2180880"/>
          </a:xfrm>
          <a:prstGeom prst="rect">
            <a:avLst/>
          </a:prstGeom>
          <a:ln w="0">
            <a:noFill/>
          </a:ln>
        </p:spPr>
      </p:pic>
      <p:sp>
        <p:nvSpPr>
          <p:cNvPr id="156" name=""/>
          <p:cNvSpPr txBox="1"/>
          <p:nvPr/>
        </p:nvSpPr>
        <p:spPr>
          <a:xfrm>
            <a:off x="1143000" y="312120"/>
            <a:ext cx="105084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Rl =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C0 = 2.2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685800" y="6172200"/>
            <a:ext cx="98676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Rl =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C0 = 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6400800" y="6172200"/>
            <a:ext cx="98676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Rl = 10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C0 = 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" descr=""/>
          <p:cNvPicPr/>
          <p:nvPr/>
        </p:nvPicPr>
        <p:blipFill>
          <a:blip r:embed="rId5"/>
          <a:stretch/>
        </p:blipFill>
        <p:spPr>
          <a:xfrm>
            <a:off x="2973600" y="1059480"/>
            <a:ext cx="2512800" cy="2635920"/>
          </a:xfrm>
          <a:prstGeom prst="rect">
            <a:avLst/>
          </a:prstGeom>
          <a:ln w="0">
            <a:noFill/>
          </a:ln>
        </p:spPr>
      </p:pic>
      <p:sp>
        <p:nvSpPr>
          <p:cNvPr id="160" name=""/>
          <p:cNvSpPr txBox="1"/>
          <p:nvPr/>
        </p:nvSpPr>
        <p:spPr>
          <a:xfrm>
            <a:off x="3886200" y="284760"/>
            <a:ext cx="784080" cy="85824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Rl = 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C0 = 2.2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6"/>
          <a:stretch/>
        </p:blipFill>
        <p:spPr>
          <a:xfrm>
            <a:off x="2819880" y="3886200"/>
            <a:ext cx="2895120" cy="218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Picture 4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6" descr=""/>
          <p:cNvPicPr/>
          <p:nvPr/>
        </p:nvPicPr>
        <p:blipFill>
          <a:blip r:embed="rId1"/>
          <a:stretch/>
        </p:blipFill>
        <p:spPr>
          <a:xfrm>
            <a:off x="-500400" y="9165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Picture 4" descr=""/>
          <p:cNvPicPr/>
          <p:nvPr/>
        </p:nvPicPr>
        <p:blipFill>
          <a:blip r:embed="rId1"/>
          <a:stretch/>
        </p:blipFill>
        <p:spPr>
          <a:xfrm>
            <a:off x="3681360" y="1881360"/>
            <a:ext cx="4960440" cy="37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4" descr=""/>
          <p:cNvPicPr/>
          <p:nvPr/>
        </p:nvPicPr>
        <p:blipFill>
          <a:blip r:embed="rId1"/>
          <a:stretch/>
        </p:blipFill>
        <p:spPr>
          <a:xfrm>
            <a:off x="3614760" y="2347920"/>
            <a:ext cx="4960440" cy="3722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3429000" y="2171880"/>
            <a:ext cx="5331960" cy="39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4" descr=""/>
          <p:cNvPicPr/>
          <p:nvPr/>
        </p:nvPicPr>
        <p:blipFill>
          <a:blip r:embed="rId1"/>
          <a:stretch/>
        </p:blipFill>
        <p:spPr>
          <a:xfrm>
            <a:off x="3105360" y="2028960"/>
            <a:ext cx="5331960" cy="399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4" descr=""/>
          <p:cNvPicPr/>
          <p:nvPr/>
        </p:nvPicPr>
        <p:blipFill>
          <a:blip r:embed="rId1"/>
          <a:stretch/>
        </p:blipFill>
        <p:spPr>
          <a:xfrm>
            <a:off x="3809880" y="2514600"/>
            <a:ext cx="3960360" cy="29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983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2024-08-28T12:38:33Z</dcterms:created>
  <dc:creator>Mohammad Javad</dc:creator>
  <dc:description/>
  <dc:language>en-US</dc:language>
  <cp:lastModifiedBy/>
  <dcterms:modified xsi:type="dcterms:W3CDTF">2024-09-09T23:26:06Z</dcterms:modified>
  <cp:revision>24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